
<file path=[Content_Types].xml><?xml version="1.0" encoding="utf-8"?>
<Types xmlns="http://schemas.openxmlformats.org/package/2006/content-types">
  <Default Extension="rels" ContentType="application/vnd.openxmlformats-package.relationships+xml"/>
  <Override PartName="/ppt/slideLayouts/slideLayout1.xml" ContentType="application/vnd.openxmlformats-officedocument.presentationml.slideLayout+xml"/>
  <Default Extension="png" ContentType="image/png"/>
  <Default Extension="jpeg" ContentType="image/jpeg"/>
  <Default Extension="xml" ContentType="application/xml"/>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slideLayouts/slideLayout6.xml" ContentType="application/vnd.openxmlformats-officedocument.presentationml.slideLayout+xml"/>
  <Override PartName="/ppt/slides/slide5.xml" ContentType="application/vnd.openxmlformats-officedocument.presentationml.slide+xml"/>
  <Override PartName="/ppt/theme/theme2.xml" ContentType="application/vnd.openxmlformats-officedocument.theme+xml"/>
  <Override PartName="/docProps/core.xml" ContentType="application/vnd.openxmlformats-package.core-properties+xml"/>
  <Override PartName="/ppt/slideLayouts/slideLayout4.xml" ContentType="application/vnd.openxmlformats-officedocument.presentationml.slideLayout+xml"/>
  <Override PartName="/ppt/slideMasters/slideMaster1.xml" ContentType="application/vnd.openxmlformats-officedocument.presentationml.slideMaster+xml"/>
  <Override PartName="/ppt/slideLayouts/slideLayout10.xml" ContentType="application/vnd.openxmlformats-officedocument.presentationml.slideLayout+xml"/>
  <Override PartName="/ppt/slides/slide3.xml" ContentType="application/vnd.openxmlformats-officedocument.presentationml.slide+xml"/>
  <Override PartName="/docProps/app.xml" ContentType="application/vnd.openxmlformats-officedocument.extended-properties+xml"/>
  <Override PartName="/ppt/slideLayouts/slideLayout2.xml" ContentType="application/vnd.openxmlformats-officedocument.presentationml.slideLayout+xml"/>
  <Override PartName="/ppt/slides/slide1.xml" ContentType="application/vnd.openxmlformats-officedocument.presentationml.slide+xml"/>
  <Default Extension="bin" ContentType="application/vnd.openxmlformats-officedocument.presentationml.printerSettings"/>
  <Override PartName="/ppt/viewProps.xml" ContentType="application/vnd.openxmlformats-officedocument.presentationml.viewProps+xml"/>
  <Override PartName="/ppt/slideLayouts/slideLayout9.xml" ContentType="application/vnd.openxmlformats-officedocument.presentationml.slideLayout+xml"/>
  <Override PartName="/ppt/presentation.xml" ContentType="application/vnd.openxmlformats-officedocument.presentationml.presentation.main+xml"/>
  <Override PartName="/ppt/handoutMasters/handoutMaster1.xml" ContentType="application/vnd.openxmlformats-officedocument.presentationml.handoutMaster+xml"/>
  <Override PartName="/ppt/slideLayouts/slideLayout7.xml" ContentType="application/vnd.openxmlformats-officedocument.presentationml.slideLayout+xml"/>
  <Override PartName="/ppt/slides/slide6.xml" ContentType="application/vnd.openxmlformats-officedocument.presentationml.slide+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slideLayouts/slideLayout3.xml" ContentType="application/vnd.openxmlformats-officedocument.presentationml.slideLayout+xml"/>
  <Override PartName="/ppt/slides/slide2.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p:sldMasterIdLst>
    <p:sldMasterId id="2147483672" r:id="rId1"/>
  </p:sldMasterIdLst>
  <p:handoutMasterIdLst>
    <p:handoutMasterId r:id="rId9"/>
  </p:handoutMasterIdLst>
  <p:sldIdLst>
    <p:sldId id="256" r:id="rId2"/>
    <p:sldId id="257" r:id="rId3"/>
    <p:sldId id="259" r:id="rId4"/>
    <p:sldId id="260" r:id="rId5"/>
    <p:sldId id="261" r:id="rId6"/>
    <p:sldId id="262" r:id="rId7"/>
    <p:sldId id="263"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prnPr prnWhat="handouts4" frameSlides="1"/>
  <p:extLst>
    <p:ext uri="{E76CE94A-603C-4142-B9EB-6D1370010A27}">
      <p14:discardImageEditData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0"/>
    </p:ext>
    <p:ext uri="{D31A062A-798A-4329-ABDD-BBA856620510}">
      <p14:defaultImageDpi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5620"/>
    <p:restoredTop sz="94660"/>
  </p:normalViewPr>
  <p:slideViewPr>
    <p:cSldViewPr>
      <p:cViewPr varScale="1">
        <p:scale>
          <a:sx n="106" d="100"/>
          <a:sy n="106" d="100"/>
        </p:scale>
        <p:origin x="-960" y="-112"/>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11" Type="http://schemas.openxmlformats.org/officeDocument/2006/relationships/presProps" Target="presProps.xml"/><Relationship Id="rId12" Type="http://schemas.openxmlformats.org/officeDocument/2006/relationships/viewProps" Target="viewProps.xml"/><Relationship Id="rId13" Type="http://schemas.openxmlformats.org/officeDocument/2006/relationships/theme" Target="theme/theme1.xml"/><Relationship Id="rId14"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handoutMaster" Target="handoutMasters/handoutMaster1.xml"/><Relationship Id="rId10" Type="http://schemas.openxmlformats.org/officeDocument/2006/relationships/printerSettings" Target="printerSettings/printerSettings1.bin"/></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81856E1D-DC8E-294C-95DE-404DD37B0B9F}" type="datetimeFigureOut">
              <a:rPr lang="en-US" smtClean="0"/>
              <a:t>11/18/14</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021F6784-74D0-3345-AC79-7844252C39BB}" type="slidenum">
              <a:rPr lang="en-US" smtClean="0"/>
              <a:t>‹#›</a:t>
            </a:fld>
            <a:endParaRPr 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itle" preserve="1">
  <p:cSld name="Title Slide">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ounded Rectangle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5" name="Title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lstStyle>
          <a:p>
            <a:r>
              <a:rPr kumimoji="0" lang="en-US" smtClean="0"/>
              <a:t>Click to edit Master title style</a:t>
            </a:r>
            <a:endParaRPr kumimoji="0" lang="en-US"/>
          </a:p>
        </p:txBody>
      </p:sp>
      <p:sp>
        <p:nvSpPr>
          <p:cNvPr id="20" name="Subtitle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9" name="Date Placeholder 18"/>
          <p:cNvSpPr>
            <a:spLocks noGrp="1"/>
          </p:cNvSpPr>
          <p:nvPr>
            <p:ph type="dt" sz="half" idx="10"/>
          </p:nvPr>
        </p:nvSpPr>
        <p:spPr/>
        <p:txBody>
          <a:bodyPr/>
          <a:lstStyle/>
          <a:p>
            <a:fld id="{570647E3-F10D-4400-AD21-28D40FDDCE78}" type="datetimeFigureOut">
              <a:rPr lang="en-US" smtClean="0"/>
              <a:pPr/>
              <a:t>11/18/14</a:t>
            </a:fld>
            <a:endParaRPr lang="en-US"/>
          </a:p>
        </p:txBody>
      </p:sp>
      <p:sp>
        <p:nvSpPr>
          <p:cNvPr id="8" name="Footer Placeholder 7"/>
          <p:cNvSpPr>
            <a:spLocks noGrp="1"/>
          </p:cNvSpPr>
          <p:nvPr>
            <p:ph type="ftr" sz="quarter" idx="11"/>
          </p:nvPr>
        </p:nvSpPr>
        <p:spPr/>
        <p:txBody>
          <a:bodyPr/>
          <a:lstStyle/>
          <a:p>
            <a:endParaRPr lang="en-US"/>
          </a:p>
        </p:txBody>
      </p:sp>
      <p:sp>
        <p:nvSpPr>
          <p:cNvPr id="11" name="Slide Number Placeholder 10"/>
          <p:cNvSpPr>
            <a:spLocks noGrp="1"/>
          </p:cNvSpPr>
          <p:nvPr>
            <p:ph type="sldNum" sz="quarter" idx="12"/>
          </p:nvPr>
        </p:nvSpPr>
        <p:spPr/>
        <p:txBody>
          <a:bodyPr/>
          <a:lstStyle/>
          <a:p>
            <a:fld id="{6E7BA4D8-3A25-4FF2-8668-CE598E9129A9}"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02920" y="530352"/>
            <a:ext cx="8183880" cy="4187952"/>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70647E3-F10D-4400-AD21-28D40FDDCE78}" type="datetimeFigureOut">
              <a:rPr lang="en-US" smtClean="0"/>
              <a:pPr/>
              <a:t>11/18/14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7BA4D8-3A25-4FF2-8668-CE598E9129A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33404"/>
            <a:ext cx="1981200" cy="5257799"/>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33400" y="533402"/>
            <a:ext cx="5943600" cy="5257801"/>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70647E3-F10D-4400-AD21-28D40FDDCE78}" type="datetimeFigureOut">
              <a:rPr lang="en-US" smtClean="0"/>
              <a:pPr/>
              <a:t>11/18/14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7BA4D8-3A25-4FF2-8668-CE598E9129A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p>
            <a:r>
              <a:rPr kumimoji="0" lang="en-US" smtClean="0"/>
              <a:t>Click to edit Master title style</a:t>
            </a:r>
            <a:endParaRPr kumimoji="0" lang="en-US"/>
          </a:p>
        </p:txBody>
      </p:sp>
      <p:sp>
        <p:nvSpPr>
          <p:cNvPr id="3" name="Content Placeholder 2"/>
          <p:cNvSpPr>
            <a:spLocks noGrp="1"/>
          </p:cNvSpPr>
          <p:nvPr>
            <p:ph idx="1"/>
          </p:nvPr>
        </p:nvSpPr>
        <p:spPr>
          <a:xfrm>
            <a:off x="502920" y="530352"/>
            <a:ext cx="8183880" cy="41879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70647E3-F10D-4400-AD21-28D40FDDCE78}" type="datetimeFigureOut">
              <a:rPr lang="en-US" smtClean="0"/>
              <a:pPr/>
              <a:t>11/18/14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7BA4D8-3A25-4FF2-8668-CE598E9129A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ounded Rectangle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570647E3-F10D-4400-AD21-28D40FDDCE78}" type="datetimeFigureOut">
              <a:rPr lang="en-US" smtClean="0"/>
              <a:pPr/>
              <a:t>11/18/14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7BA4D8-3A25-4FF2-8668-CE598E9129A9}"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570647E3-F10D-4400-AD21-28D40FDDCE78}" type="datetimeFigureOut">
              <a:rPr lang="en-US" smtClean="0"/>
              <a:pPr/>
              <a:t>11/18/14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7BA4D8-3A25-4FF2-8668-CE598E9129A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nchor="b"/>
          <a:lstStyle>
            <a:lvl1pPr>
              <a:defRPr b="1"/>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570647E3-F10D-4400-AD21-28D40FDDCE78}" type="datetimeFigureOut">
              <a:rPr lang="en-US" smtClean="0"/>
              <a:pPr/>
              <a:t>11/18/14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E7BA4D8-3A25-4FF2-8668-CE598E9129A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570647E3-F10D-4400-AD21-28D40FDDCE78}" type="datetimeFigureOut">
              <a:rPr lang="en-US" smtClean="0"/>
              <a:pPr/>
              <a:t>11/18/14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E7BA4D8-3A25-4FF2-8668-CE598E9129A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blank" preserve="1">
  <p:cSld name="Blank">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Date Placeholder 1"/>
          <p:cNvSpPr>
            <a:spLocks noGrp="1"/>
          </p:cNvSpPr>
          <p:nvPr>
            <p:ph type="dt" sz="half" idx="10"/>
          </p:nvPr>
        </p:nvSpPr>
        <p:spPr/>
        <p:txBody>
          <a:bodyPr/>
          <a:lstStyle/>
          <a:p>
            <a:fld id="{570647E3-F10D-4400-AD21-28D40FDDCE78}" type="datetimeFigureOut">
              <a:rPr lang="en-US" smtClean="0"/>
              <a:pPr/>
              <a:t>11/18/14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E7BA4D8-3A25-4FF2-8668-CE598E9129A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38784" y="533400"/>
            <a:ext cx="2971800" cy="914400"/>
          </a:xfrm>
        </p:spPr>
        <p:txBody>
          <a:bodyPr anchor="b"/>
          <a:lstStyle>
            <a:lvl1pPr algn="l">
              <a:buNone/>
              <a:defRPr sz="2200" b="1">
                <a:solidFill>
                  <a:schemeClr val="accent1"/>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570647E3-F10D-4400-AD21-28D40FDDCE78}" type="datetimeFigureOut">
              <a:rPr lang="en-US" smtClean="0"/>
              <a:pPr/>
              <a:t>11/18/14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7BA4D8-3A25-4FF2-8668-CE598E9129A9}"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ound Single Corner Rectangle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570647E3-F10D-4400-AD21-28D40FDDCE78}" type="datetimeFigureOut">
              <a:rPr lang="en-US" smtClean="0"/>
              <a:pPr/>
              <a:t>11/18/14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7BA4D8-3A25-4FF2-8668-CE598E9129A9}" type="slidenum">
              <a:rPr lang="en-US" smtClean="0"/>
              <a:pPr/>
              <a:t>‹#›</a:t>
            </a:fld>
            <a:endParaRPr lang="en-US"/>
          </a:p>
        </p:txBody>
      </p:sp>
      <p:sp>
        <p:nvSpPr>
          <p:cNvPr id="3" name="Picture Placeholder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lstStyle>
          <a:p>
            <a:r>
              <a:rPr kumimoji="0" lang="en-US" smtClean="0"/>
              <a:t>Click icon to add picture</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2"/>
      </p:bgRef>
    </p:bg>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ounded Rectangle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Title Placeholder 12"/>
          <p:cNvSpPr>
            <a:spLocks noGrp="1"/>
          </p:cNvSpPr>
          <p:nvPr>
            <p:ph type="title"/>
          </p:nvPr>
        </p:nvSpPr>
        <p:spPr>
          <a:xfrm>
            <a:off x="502920" y="4985590"/>
            <a:ext cx="8183880" cy="1051560"/>
          </a:xfrm>
          <a:prstGeom prst="rect">
            <a:avLst/>
          </a:prstGeom>
        </p:spPr>
        <p:txBody>
          <a:bodyPr vert="horz" anchor="b">
            <a:normAutofit/>
          </a:bodyPr>
          <a:lstStyle/>
          <a:p>
            <a:r>
              <a:rPr kumimoji="0" lang="en-US" smtClean="0"/>
              <a:t>Click to edit Master title style</a:t>
            </a:r>
            <a:endParaRPr kumimoji="0" lang="en-US"/>
          </a:p>
        </p:txBody>
      </p:sp>
      <p:sp>
        <p:nvSpPr>
          <p:cNvPr id="4" name="Text Placeholder 3"/>
          <p:cNvSpPr>
            <a:spLocks noGrp="1"/>
          </p:cNvSpPr>
          <p:nvPr>
            <p:ph type="body" idx="1"/>
          </p:nvPr>
        </p:nvSpPr>
        <p:spPr>
          <a:xfrm>
            <a:off x="502920" y="530352"/>
            <a:ext cx="8183880" cy="4187952"/>
          </a:xfrm>
          <a:prstGeom prst="rect">
            <a:avLst/>
          </a:prstGeom>
        </p:spPr>
        <p:txBody>
          <a:bodyPr vert="horz" lIns="182880" tIns="91440">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5" name="Date Placeholder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lstStyle>
          <a:p>
            <a:fld id="{570647E3-F10D-4400-AD21-28D40FDDCE78}" type="datetimeFigureOut">
              <a:rPr lang="en-US" smtClean="0"/>
              <a:pPr/>
              <a:t>11/18/14</a:t>
            </a:fld>
            <a:endParaRPr lang="en-US"/>
          </a:p>
        </p:txBody>
      </p:sp>
      <p:sp>
        <p:nvSpPr>
          <p:cNvPr id="18" name="Footer Placeholder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lstStyle>
          <a:p>
            <a:endParaRPr lang="en-US"/>
          </a:p>
        </p:txBody>
      </p:sp>
      <p:sp>
        <p:nvSpPr>
          <p:cNvPr id="5" name="Slide Number Placeholder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lstStyle>
          <a:p>
            <a:fld id="{6E7BA4D8-3A25-4FF2-8668-CE598E9129A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066800"/>
            <a:ext cx="7772400" cy="1470025"/>
          </a:xfrm>
        </p:spPr>
        <p:txBody>
          <a:bodyPr/>
          <a:lstStyle/>
          <a:p>
            <a:pPr algn="ctr"/>
            <a:r>
              <a:rPr lang="en-US" dirty="0" smtClean="0"/>
              <a:t>Funerary and</a:t>
            </a:r>
            <a:r>
              <a:rPr lang="en-US" dirty="0" smtClean="0"/>
              <a:t> Ritual </a:t>
            </a:r>
            <a:r>
              <a:rPr lang="en-US" dirty="0" smtClean="0"/>
              <a:t>Masks of Ancient Egypt</a:t>
            </a:r>
            <a:endParaRPr lang="en-US" dirty="0"/>
          </a:p>
        </p:txBody>
      </p:sp>
      <p:sp>
        <p:nvSpPr>
          <p:cNvPr id="3" name="Subtitle 2"/>
          <p:cNvSpPr>
            <a:spLocks noGrp="1"/>
          </p:cNvSpPr>
          <p:nvPr>
            <p:ph type="subTitle" idx="1"/>
          </p:nvPr>
        </p:nvSpPr>
        <p:spPr/>
        <p:txBody>
          <a:bodyPr/>
          <a:lstStyle/>
          <a:p>
            <a:endParaRPr lang="en-US" dirty="0"/>
          </a:p>
        </p:txBody>
      </p:sp>
      <p:pic>
        <p:nvPicPr>
          <p:cNvPr id="1026" name="Picture 2"/>
          <p:cNvPicPr>
            <a:picLocks noChangeAspect="1" noChangeArrowheads="1"/>
          </p:cNvPicPr>
          <p:nvPr/>
        </p:nvPicPr>
        <p:blipFill>
          <a:blip r:embed="rId2">
            <a:extLst>
              <a:ext uri="{28A0092B-C50C-407E-A947-70E740481C1C}">
                <a14:useLocalDpi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val="0"/>
              </a:ext>
            </a:extLst>
          </a:blip>
          <a:srcRect/>
          <a:stretch>
            <a:fillRect/>
          </a:stretch>
        </p:blipFill>
        <p:spPr bwMode="auto">
          <a:xfrm>
            <a:off x="3149600" y="2819400"/>
            <a:ext cx="2495550" cy="3419475"/>
          </a:xfrm>
          <a:prstGeom prst="rect">
            <a:avLst/>
          </a:prstGeom>
          <a:noFill/>
          <a:ln>
            <a:noFill/>
          </a:ln>
          <a:effectLst/>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chemeClr val="accent1"/>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chemeClr val="tx1"/>
                </a:solidFill>
                <a:miter lim="800000"/>
                <a:headEnd/>
                <a:tailEnd/>
              </a14:hiddenLine>
            </a:ext>
            <a:ext uri="{AF507438-7753-43E0-B8FC-AC1667EBCBE1}">
              <a14:hiddenEffects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effectLst>
                  <a:outerShdw dist="35921" dir="2700000" algn="ctr" rotWithShape="0">
                    <a:schemeClr val="bg2"/>
                  </a:outerShdw>
                </a:effectLst>
              </a14:hiddenEffects>
            </a:ext>
          </a:extLst>
        </p:spPr>
      </p:pic>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1198480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5410200" y="1447800"/>
            <a:ext cx="3299690" cy="4525963"/>
          </a:xfrm>
        </p:spPr>
        <p:txBody>
          <a:bodyPr>
            <a:normAutofit lnSpcReduction="10000"/>
          </a:bodyPr>
          <a:lstStyle/>
          <a:p>
            <a:pPr marL="0" indent="0">
              <a:buNone/>
            </a:pPr>
            <a:r>
              <a:rPr lang="en-US" dirty="0" smtClean="0"/>
              <a:t>Whether </a:t>
            </a:r>
            <a:r>
              <a:rPr lang="en-US" dirty="0"/>
              <a:t>worn by the living or the dead, masks played a </a:t>
            </a:r>
            <a:r>
              <a:rPr lang="en-US" dirty="0" smtClean="0"/>
              <a:t>role </a:t>
            </a:r>
            <a:r>
              <a:rPr lang="en-US" dirty="0"/>
              <a:t>of magically transforming an individual from a mortal to a divine state.</a:t>
            </a:r>
            <a:br>
              <a:rPr lang="en-US" dirty="0"/>
            </a:br>
            <a:r>
              <a:rPr lang="en-US" dirty="0"/>
              <a:t/>
            </a:r>
            <a:br>
              <a:rPr lang="en-US" dirty="0"/>
            </a:br>
            <a:endParaRPr lang="en-US" dirty="0"/>
          </a:p>
        </p:txBody>
      </p:sp>
      <p:pic>
        <p:nvPicPr>
          <p:cNvPr id="2050" name="Picture 2"/>
          <p:cNvPicPr>
            <a:picLocks noChangeAspect="1" noChangeArrowheads="1"/>
          </p:cNvPicPr>
          <p:nvPr/>
        </p:nvPicPr>
        <p:blipFill>
          <a:blip r:embed="rId2">
            <a:extLst>
              <a:ext uri="{28A0092B-C50C-407E-A947-70E740481C1C}">
                <a14:useLocalDpi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val="0"/>
              </a:ext>
            </a:extLst>
          </a:blip>
          <a:srcRect/>
          <a:stretch>
            <a:fillRect/>
          </a:stretch>
        </p:blipFill>
        <p:spPr bwMode="auto">
          <a:xfrm>
            <a:off x="457200" y="533400"/>
            <a:ext cx="4774492" cy="5257800"/>
          </a:xfrm>
          <a:prstGeom prst="rect">
            <a:avLst/>
          </a:prstGeom>
          <a:noFill/>
          <a:ln>
            <a:noFill/>
          </a:ln>
          <a:effectLst/>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chemeClr val="accent1"/>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chemeClr val="tx1"/>
                </a:solidFill>
                <a:miter lim="800000"/>
                <a:headEnd/>
                <a:tailEnd/>
              </a14:hiddenLine>
            </a:ext>
            <a:ext uri="{AF507438-7753-43E0-B8FC-AC1667EBCBE1}">
              <a14:hiddenEffects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effectLst>
                  <a:outerShdw dist="35921" dir="2700000" algn="ctr" rotWithShape="0">
                    <a:schemeClr val="bg2"/>
                  </a:outerShdw>
                </a:effectLst>
              </a14:hiddenEffects>
            </a:ext>
          </a:extLst>
        </p:spPr>
      </p:pic>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425111397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800600" y="609600"/>
            <a:ext cx="3886200" cy="5516563"/>
          </a:xfrm>
        </p:spPr>
        <p:txBody>
          <a:bodyPr>
            <a:normAutofit fontScale="85000" lnSpcReduction="20000"/>
          </a:bodyPr>
          <a:lstStyle/>
          <a:p>
            <a:pPr marL="0" indent="0">
              <a:buNone/>
            </a:pPr>
            <a:r>
              <a:rPr lang="en-US" dirty="0" smtClean="0"/>
              <a:t>*The very earliest masks were experimentally crafted as independent sculptural work</a:t>
            </a:r>
          </a:p>
          <a:p>
            <a:pPr marL="0" indent="0">
              <a:buNone/>
            </a:pPr>
            <a:endParaRPr lang="en-US" dirty="0" smtClean="0"/>
          </a:p>
          <a:p>
            <a:pPr marL="0" indent="0">
              <a:buNone/>
            </a:pPr>
            <a:r>
              <a:rPr lang="en-US" dirty="0" smtClean="0"/>
              <a:t>*These early masks were made of wood</a:t>
            </a:r>
          </a:p>
          <a:p>
            <a:pPr marL="0" indent="0">
              <a:buNone/>
            </a:pPr>
            <a:endParaRPr lang="en-US" dirty="0" smtClean="0"/>
          </a:p>
          <a:p>
            <a:pPr marL="0" indent="0">
              <a:buNone/>
            </a:pPr>
            <a:r>
              <a:rPr lang="en-US" dirty="0" smtClean="0"/>
              <a:t>*Hollow </a:t>
            </a:r>
            <a:r>
              <a:rPr lang="en-US" dirty="0"/>
              <a:t>and solid masks </a:t>
            </a:r>
            <a:r>
              <a:rPr lang="en-US" dirty="0" smtClean="0"/>
              <a:t>were </a:t>
            </a:r>
            <a:r>
              <a:rPr lang="en-US" dirty="0"/>
              <a:t>also built by pouring clay or plaster into generic, often unisex molds</a:t>
            </a:r>
            <a:br>
              <a:rPr lang="en-US" dirty="0"/>
            </a:br>
            <a:r>
              <a:rPr lang="en-US" dirty="0"/>
              <a:t/>
            </a:r>
            <a:br>
              <a:rPr lang="en-US" dirty="0"/>
            </a:br>
            <a:endParaRPr lang="en-US" dirty="0" smtClean="0"/>
          </a:p>
        </p:txBody>
      </p:sp>
      <p:pic>
        <p:nvPicPr>
          <p:cNvPr id="3074" name="Picture 2"/>
          <p:cNvPicPr>
            <a:picLocks noChangeAspect="1" noChangeArrowheads="1"/>
          </p:cNvPicPr>
          <p:nvPr/>
        </p:nvPicPr>
        <p:blipFill>
          <a:blip r:embed="rId2">
            <a:extLst>
              <a:ext uri="{28A0092B-C50C-407E-A947-70E740481C1C}">
                <a14:useLocalDpi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val="0"/>
              </a:ext>
            </a:extLst>
          </a:blip>
          <a:srcRect/>
          <a:stretch>
            <a:fillRect/>
          </a:stretch>
        </p:blipFill>
        <p:spPr bwMode="auto">
          <a:xfrm>
            <a:off x="685800" y="508000"/>
            <a:ext cx="3657600" cy="5283200"/>
          </a:xfrm>
          <a:prstGeom prst="rect">
            <a:avLst/>
          </a:prstGeom>
          <a:noFill/>
          <a:ln>
            <a:noFill/>
          </a:ln>
          <a:effectLst/>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chemeClr val="accent1"/>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chemeClr val="tx1"/>
                </a:solidFill>
                <a:miter lim="800000"/>
                <a:headEnd/>
                <a:tailEnd/>
              </a14:hiddenLine>
            </a:ext>
            <a:ext uri="{AF507438-7753-43E0-B8FC-AC1667EBCBE1}">
              <a14:hiddenEffects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effectLst>
                  <a:outerShdw dist="35921" dir="2700000" algn="ctr" rotWithShape="0">
                    <a:schemeClr val="bg2"/>
                  </a:outerShdw>
                </a:effectLst>
              </a14:hiddenEffects>
            </a:ext>
          </a:extLst>
        </p:spPr>
      </p:pic>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01427789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4572000" y="304800"/>
            <a:ext cx="4114800" cy="5943600"/>
          </a:xfrm>
        </p:spPr>
        <p:txBody>
          <a:bodyPr>
            <a:normAutofit fontScale="92500"/>
          </a:bodyPr>
          <a:lstStyle/>
          <a:p>
            <a:pPr marL="0" indent="0">
              <a:buNone/>
            </a:pPr>
            <a:r>
              <a:rPr lang="en-US" dirty="0" smtClean="0"/>
              <a:t>Masks became increasingly more sophisticated during the New Kingdom. These later masks made for royalty were beaten from precious metals. Of course, an obvious example of such is the solid gold mask of </a:t>
            </a:r>
            <a:r>
              <a:rPr lang="en-US" dirty="0" err="1" smtClean="0"/>
              <a:t>Tutankhamun</a:t>
            </a:r>
            <a:r>
              <a:rPr lang="en-US" dirty="0" smtClean="0"/>
              <a:t>, though we also have fine gold and silver specimens from Tanis.</a:t>
            </a:r>
          </a:p>
        </p:txBody>
      </p:sp>
      <p:pic>
        <p:nvPicPr>
          <p:cNvPr id="4098" name="Picture 2"/>
          <p:cNvPicPr>
            <a:picLocks noChangeAspect="1" noChangeArrowheads="1"/>
          </p:cNvPicPr>
          <p:nvPr/>
        </p:nvPicPr>
        <p:blipFill>
          <a:blip r:embed="rId2">
            <a:extLst>
              <a:ext uri="{28A0092B-C50C-407E-A947-70E740481C1C}">
                <a14:useLocalDpi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val="0"/>
              </a:ext>
            </a:extLst>
          </a:blip>
          <a:srcRect/>
          <a:stretch>
            <a:fillRect/>
          </a:stretch>
        </p:blipFill>
        <p:spPr bwMode="auto">
          <a:xfrm>
            <a:off x="609600" y="533400"/>
            <a:ext cx="3352801" cy="5310641"/>
          </a:xfrm>
          <a:prstGeom prst="rect">
            <a:avLst/>
          </a:prstGeom>
          <a:noFill/>
          <a:ln>
            <a:noFill/>
          </a:ln>
          <a:effectLst/>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chemeClr val="accent1"/>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chemeClr val="tx1"/>
                </a:solidFill>
                <a:miter lim="800000"/>
                <a:headEnd/>
                <a:tailEnd/>
              </a14:hiddenLine>
            </a:ext>
            <a:ext uri="{AF507438-7753-43E0-B8FC-AC1667EBCBE1}">
              <a14:hiddenEffects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effectLst>
                  <a:outerShdw dist="35921" dir="2700000" algn="ctr" rotWithShape="0">
                    <a:schemeClr val="bg2"/>
                  </a:outerShdw>
                </a:effectLst>
              </a14:hiddenEffects>
            </a:ext>
          </a:extLst>
        </p:spPr>
      </p:pic>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35169222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364163"/>
          </a:xfrm>
        </p:spPr>
        <p:txBody>
          <a:bodyPr>
            <a:normAutofit/>
          </a:bodyPr>
          <a:lstStyle/>
          <a:p>
            <a:pPr marL="0" indent="0">
              <a:buNone/>
            </a:pPr>
            <a:r>
              <a:rPr lang="en-US" dirty="0" smtClean="0"/>
              <a:t>*Masks of all types were embellished with paint, using red for the flesh tones of males and yellow, pale tones for females.</a:t>
            </a:r>
          </a:p>
          <a:p>
            <a:pPr marL="0" indent="0">
              <a:buNone/>
            </a:pPr>
            <a:endParaRPr lang="en-US" dirty="0" smtClean="0"/>
          </a:p>
          <a:p>
            <a:pPr marL="0" indent="0">
              <a:buNone/>
            </a:pPr>
            <a:r>
              <a:rPr lang="en-US" dirty="0" smtClean="0"/>
              <a:t>*Eyes or eyebrows were inlaid, as well as other details that could elevate the cost of the finished product considerably. </a:t>
            </a:r>
          </a:p>
          <a:p>
            <a:pPr marL="0" indent="0">
              <a:buNone/>
            </a:pPr>
            <a:endParaRPr lang="en-US" dirty="0" smtClean="0"/>
          </a:p>
          <a:p>
            <a:pPr marL="0" indent="0">
              <a:buNone/>
            </a:pPr>
            <a:r>
              <a:rPr lang="en-US" dirty="0" smtClean="0"/>
              <a:t>*Indications of social status, including hairstyles, jewelry, costumes and of course headdresses.</a:t>
            </a:r>
          </a:p>
          <a:p>
            <a:pPr marL="0" indent="0">
              <a:buNone/>
            </a:pPr>
            <a:endParaRPr lang="en-US" dirty="0" smtClean="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07332503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4572000" y="417734"/>
            <a:ext cx="4038600" cy="5897563"/>
          </a:xfrm>
        </p:spPr>
        <p:txBody>
          <a:bodyPr>
            <a:normAutofit/>
          </a:bodyPr>
          <a:lstStyle/>
          <a:p>
            <a:endParaRPr lang="en-US" dirty="0" smtClean="0"/>
          </a:p>
          <a:p>
            <a:r>
              <a:rPr lang="en-US" dirty="0" smtClean="0"/>
              <a:t>Ritual masks were worn by priests during rituals. </a:t>
            </a:r>
          </a:p>
          <a:p>
            <a:r>
              <a:rPr lang="en-US" dirty="0" smtClean="0"/>
              <a:t>They were made to represent animal heads, heads of gods of ancient Egypt. </a:t>
            </a:r>
            <a:endParaRPr lang="en-US" dirty="0"/>
          </a:p>
        </p:txBody>
      </p:sp>
      <p:pic>
        <p:nvPicPr>
          <p:cNvPr id="5122" name="Picture 2"/>
          <p:cNvPicPr>
            <a:picLocks noChangeAspect="1" noChangeArrowheads="1"/>
          </p:cNvPicPr>
          <p:nvPr/>
        </p:nvPicPr>
        <p:blipFill>
          <a:blip r:embed="rId2">
            <a:extLst>
              <a:ext uri="{28A0092B-C50C-407E-A947-70E740481C1C}">
                <a14:useLocalDpi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val="0"/>
              </a:ext>
            </a:extLst>
          </a:blip>
          <a:srcRect/>
          <a:stretch>
            <a:fillRect/>
          </a:stretch>
        </p:blipFill>
        <p:spPr bwMode="auto">
          <a:xfrm>
            <a:off x="914400" y="609600"/>
            <a:ext cx="3124200" cy="5123688"/>
          </a:xfrm>
          <a:prstGeom prst="rect">
            <a:avLst/>
          </a:prstGeom>
          <a:noFill/>
          <a:ln>
            <a:noFill/>
          </a:ln>
          <a:effectLst/>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chemeClr val="accent1"/>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chemeClr val="tx1"/>
                </a:solidFill>
                <a:miter lim="800000"/>
                <a:headEnd/>
                <a:tailEnd/>
              </a14:hiddenLine>
            </a:ext>
            <a:ext uri="{AF507438-7753-43E0-B8FC-AC1667EBCBE1}">
              <a14:hiddenEffects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effectLst>
                  <a:outerShdw dist="35921" dir="2700000" algn="ctr" rotWithShape="0">
                    <a:schemeClr val="bg2"/>
                  </a:outerShdw>
                </a:effectLst>
              </a14:hiddenEffects>
            </a:ext>
          </a:extLst>
        </p:spPr>
      </p:pic>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2305580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502920" y="530352"/>
            <a:ext cx="8183880" cy="5337048"/>
          </a:xfrm>
        </p:spPr>
        <p:txBody>
          <a:bodyPr>
            <a:normAutofit/>
          </a:bodyPr>
          <a:lstStyle/>
          <a:p>
            <a:pPr marL="0" indent="0" algn="ctr">
              <a:buNone/>
            </a:pPr>
            <a:endParaRPr lang="en-US" sz="1000" dirty="0" smtClean="0"/>
          </a:p>
          <a:p>
            <a:pPr marL="0" indent="0" algn="ctr">
              <a:buNone/>
            </a:pPr>
            <a:endParaRPr lang="en-US" sz="1000" dirty="0" smtClean="0"/>
          </a:p>
          <a:p>
            <a:pPr marL="0" indent="0" algn="ctr">
              <a:buNone/>
            </a:pPr>
            <a:r>
              <a:rPr lang="en-US" sz="9600" dirty="0" smtClean="0"/>
              <a:t>CREATE YOUR </a:t>
            </a:r>
          </a:p>
          <a:p>
            <a:pPr marL="0" indent="0" algn="ctr">
              <a:buNone/>
            </a:pPr>
            <a:r>
              <a:rPr lang="en-US" sz="9600" dirty="0" smtClean="0"/>
              <a:t>OWN!</a:t>
            </a:r>
            <a:endParaRPr lang="en-US" sz="9600"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83633704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spect">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Aspect</Template>
  <TotalTime>248</TotalTime>
  <Words>220</Words>
  <Application>Microsoft Macintosh PowerPoint</Application>
  <PresentationFormat>On-screen Show (4:3)</PresentationFormat>
  <Paragraphs>20</Paragraphs>
  <Slides>7</Slides>
  <Notes>0</Notes>
  <HiddenSlides>0</HiddenSlides>
  <MMClips>0</MMClips>
  <ScaleCrop>false</ScaleCrop>
  <HeadingPairs>
    <vt:vector size="4" baseType="variant">
      <vt:variant>
        <vt:lpstr>Design Template</vt:lpstr>
      </vt:variant>
      <vt:variant>
        <vt:i4>1</vt:i4>
      </vt:variant>
      <vt:variant>
        <vt:lpstr>Slide Titles</vt:lpstr>
      </vt:variant>
      <vt:variant>
        <vt:i4>7</vt:i4>
      </vt:variant>
    </vt:vector>
  </HeadingPairs>
  <TitlesOfParts>
    <vt:vector size="8" baseType="lpstr">
      <vt:lpstr>Aspect</vt:lpstr>
      <vt:lpstr>Funerary and Ritual Masks of Ancient Egypt</vt:lpstr>
      <vt:lpstr>Slide 2</vt:lpstr>
      <vt:lpstr>Slide 3</vt:lpstr>
      <vt:lpstr>Slide 4</vt:lpstr>
      <vt:lpstr>Slide 5</vt:lpstr>
      <vt:lpstr>Slide 6</vt:lpstr>
      <vt:lpstr>Slide 7</vt:lpstr>
    </vt:vector>
  </TitlesOfParts>
  <Company>CWCBOE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Funerary and other Masks of Ancient Egypt</dc:title>
  <dc:creator>Kaufman, Krystyn</dc:creator>
  <cp:lastModifiedBy>Christine Huang</cp:lastModifiedBy>
  <cp:revision>6</cp:revision>
  <cp:lastPrinted>2014-11-18T11:56:58Z</cp:lastPrinted>
  <dcterms:created xsi:type="dcterms:W3CDTF">2014-11-18T11:56:30Z</dcterms:created>
  <dcterms:modified xsi:type="dcterms:W3CDTF">2014-11-18T12:43:03Z</dcterms:modified>
</cp:coreProperties>
</file>